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647" r:id="rId3"/>
    <p:sldId id="271" r:id="rId4"/>
    <p:sldId id="272" r:id="rId5"/>
    <p:sldId id="257" r:id="rId6"/>
    <p:sldId id="273" r:id="rId7"/>
    <p:sldId id="258" r:id="rId8"/>
    <p:sldId id="259" r:id="rId9"/>
    <p:sldId id="260" r:id="rId10"/>
    <p:sldId id="261" r:id="rId11"/>
    <p:sldId id="274" r:id="rId12"/>
    <p:sldId id="270" r:id="rId13"/>
    <p:sldId id="263" r:id="rId14"/>
    <p:sldId id="264" r:id="rId15"/>
    <p:sldId id="265" r:id="rId16"/>
    <p:sldId id="266" r:id="rId17"/>
    <p:sldId id="269" r:id="rId18"/>
    <p:sldId id="64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55"/>
    <p:restoredTop sz="96197"/>
  </p:normalViewPr>
  <p:slideViewPr>
    <p:cSldViewPr snapToGrid="0" snapToObjects="1">
      <p:cViewPr varScale="1">
        <p:scale>
          <a:sx n="124" d="100"/>
          <a:sy n="124" d="100"/>
        </p:scale>
        <p:origin x="28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E8A4D-5888-4142-8FD8-B7ED2C14FD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FBD73B-9C6E-9E47-BD95-33F6151EE1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F06268-0FF0-9E40-A954-696BEA0A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37C9D-4E2D-8646-96DF-E8190EA3848B}" type="datetimeFigureOut">
              <a:rPr lang="en-US" smtClean="0"/>
              <a:t>4/14/22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C56B01-6589-B64F-875C-93C2DE973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2D2B5-467B-ED49-8C61-D96CE0907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71620-8E41-CE45-9324-EF4DFFEBC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66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E357E-C791-DF4D-8EFB-6BF32E09E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4DE895-540E-3A41-99CD-C0DF19CF3A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44A3C6-E052-8C4F-A7E1-6C0F24BD9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37C9D-4E2D-8646-96DF-E8190EA3848B}" type="datetimeFigureOut">
              <a:rPr lang="en-US" smtClean="0"/>
              <a:t>4/14/22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769E09-092C-5644-89B2-08BAE05D3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EBFE08-11BC-CD4A-B553-A5189419D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71620-8E41-CE45-9324-EF4DFFEBC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964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F0D471-FC58-D842-AE5A-96DDD38F03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C71ED1-B4BA-5E41-ADA6-818A96B949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F176D5-1F56-A641-8711-8E35D6474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37C9D-4E2D-8646-96DF-E8190EA3848B}" type="datetimeFigureOut">
              <a:rPr lang="en-US" smtClean="0"/>
              <a:t>4/14/22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C9E6BC-F9B7-B143-84E6-0A0D86AC6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7250A-112B-0346-B289-A2D76A91A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71620-8E41-CE45-9324-EF4DFFEBC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591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B3FC8-FC1A-194F-A934-A7C9FD6BC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F69B9E-57E9-2740-B7C1-4F6B745835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414D5A-B5AD-5F49-AB98-11DBA32BC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37C9D-4E2D-8646-96DF-E8190EA3848B}" type="datetimeFigureOut">
              <a:rPr lang="en-US" smtClean="0"/>
              <a:t>4/14/22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619D6-A35C-BB43-B724-95BCECE00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87B257-10A7-6243-9289-8FCC92C0C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71620-8E41-CE45-9324-EF4DFFEBC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988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F2D88-A0AD-D846-A9AD-FD75DEDA3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FB9BC6-48CD-2646-80F6-133831376E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AA88BE-8D5E-9546-892C-BCF0FEA36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37C9D-4E2D-8646-96DF-E8190EA3848B}" type="datetimeFigureOut">
              <a:rPr lang="en-US" smtClean="0"/>
              <a:t>4/14/22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06C6E1-11BF-E647-9848-8C79E5AA6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9E8FCD-795B-0944-9A09-49921015D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71620-8E41-CE45-9324-EF4DFFEBC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358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5B39C-69BD-A447-99C2-CB10D987D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4A2CBC-95E6-4545-B491-8074751BE2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8E792A-90D1-E74C-A96C-AE39FCC20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434CD7-1DFA-BD4F-9514-09E6FC93E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37C9D-4E2D-8646-96DF-E8190EA3848B}" type="datetimeFigureOut">
              <a:rPr lang="en-US" smtClean="0"/>
              <a:t>4/14/22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B6D3E4-75B4-B948-A3AE-9D5001504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44D892-A958-1B4B-BA94-58F64566C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71620-8E41-CE45-9324-EF4DFFEBC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74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CFFFC-3975-A64B-B7C8-B38368042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87200C-6F77-4342-AFF9-131C259272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CE9B1F-8F14-D14C-9160-57E7C1A854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3F2E3D-8716-A449-B166-B3B4F0E116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3B24AC-E38C-0340-AB77-14E2B6CBCF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298C81-309E-CD41-B82F-F963E88BB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37C9D-4E2D-8646-96DF-E8190EA3848B}" type="datetimeFigureOut">
              <a:rPr lang="en-US" smtClean="0"/>
              <a:t>4/14/22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1B1782-89F2-2E4F-BB21-CBFDBD7E0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7E91A1-026A-EE44-960C-39488EB05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71620-8E41-CE45-9324-EF4DFFEBC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042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FD24B-CCC6-6D45-B2B6-ACFF79789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04AA1C-AAC4-9E4F-952F-8441463DC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37C9D-4E2D-8646-96DF-E8190EA3848B}" type="datetimeFigureOut">
              <a:rPr lang="en-US" smtClean="0"/>
              <a:t>4/14/22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27994-849E-C849-8D81-1AC91DED9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BCAB9C-1E81-154C-B8A0-45ABD950C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71620-8E41-CE45-9324-EF4DFFEBC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695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B4435C-DE11-3346-8369-9F705A1C8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37C9D-4E2D-8646-96DF-E8190EA3848B}" type="datetimeFigureOut">
              <a:rPr lang="en-US" smtClean="0"/>
              <a:t>4/14/22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B8D328-6BFA-264B-8CDF-1C8763F4E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3B7DF0-74BB-5447-9F50-7BE695542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71620-8E41-CE45-9324-EF4DFFEBC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055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C8D84-CA2D-FE4D-B20E-753B62C808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B1B345-79E9-DA4C-A13A-37F0DDE31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E5CB71-8F62-164A-A209-B00503733C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1AA236-4DDA-934B-B428-350882CA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37C9D-4E2D-8646-96DF-E8190EA3848B}" type="datetimeFigureOut">
              <a:rPr lang="en-US" smtClean="0"/>
              <a:t>4/14/22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1CD96A-FF48-3F41-9C50-9D1F22AA6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537E36-B598-2245-AE08-5DF591A7B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71620-8E41-CE45-9324-EF4DFFEBC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858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23857-27F8-2B42-9624-0A786386A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225346-409C-9D4A-BB10-4BEE063164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3769BA-4EC1-7B41-B1F4-4B7DECED9B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6F861D-AD61-1147-A43E-7D36FAFB4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37C9D-4E2D-8646-96DF-E8190EA3848B}" type="datetimeFigureOut">
              <a:rPr lang="en-US" smtClean="0"/>
              <a:t>4/14/22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5939D8-15A1-7949-89D7-4EDE5EEF1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2A18B5-31B2-AD40-A4C2-5E01CE2C3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71620-8E41-CE45-9324-EF4DFFEBC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41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56D04F-BA90-2B48-93E9-CCC11E9A1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4B5021-4F3B-C648-A6F6-AFA17E2374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26113D-94FE-7D44-AF6B-73F8663D73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B37C9D-4E2D-8646-96DF-E8190EA3848B}" type="datetimeFigureOut">
              <a:rPr lang="en-US" smtClean="0"/>
              <a:t>4/14/22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D0371B-9FA7-AE4D-A2DA-56056C24E5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D4D780-437A-2848-B225-039FD75942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371620-8E41-CE45-9324-EF4DFFEBC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755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megan@devotedcreations.com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8">
            <a:extLst>
              <a:ext uri="{FF2B5EF4-FFF2-40B4-BE49-F238E27FC236}">
                <a16:creationId xmlns:a16="http://schemas.microsoft.com/office/drawing/2014/main" id="{B670DBD5-770C-4383-9F54-5B86E86BD5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10277" y="0"/>
            <a:ext cx="9771446" cy="6858000"/>
          </a:xfrm>
          <a:custGeom>
            <a:avLst/>
            <a:gdLst>
              <a:gd name="connsiteX0" fmla="*/ 1422188 w 9771446"/>
              <a:gd name="connsiteY0" fmla="*/ 0 h 6858000"/>
              <a:gd name="connsiteX1" fmla="*/ 8349258 w 9771446"/>
              <a:gd name="connsiteY1" fmla="*/ 0 h 6858000"/>
              <a:gd name="connsiteX2" fmla="*/ 8502224 w 9771446"/>
              <a:gd name="connsiteY2" fmla="*/ 159673 h 6858000"/>
              <a:gd name="connsiteX3" fmla="*/ 9771446 w 9771446"/>
              <a:gd name="connsiteY3" fmla="*/ 3429001 h 6858000"/>
              <a:gd name="connsiteX4" fmla="*/ 8502224 w 9771446"/>
              <a:gd name="connsiteY4" fmla="*/ 6698330 h 6858000"/>
              <a:gd name="connsiteX5" fmla="*/ 8349260 w 9771446"/>
              <a:gd name="connsiteY5" fmla="*/ 6858000 h 6858000"/>
              <a:gd name="connsiteX6" fmla="*/ 1422186 w 9771446"/>
              <a:gd name="connsiteY6" fmla="*/ 6858000 h 6858000"/>
              <a:gd name="connsiteX7" fmla="*/ 1269223 w 9771446"/>
              <a:gd name="connsiteY7" fmla="*/ 6698330 h 6858000"/>
              <a:gd name="connsiteX8" fmla="*/ 0 w 9771446"/>
              <a:gd name="connsiteY8" fmla="*/ 3429001 h 6858000"/>
              <a:gd name="connsiteX9" fmla="*/ 1269223 w 9771446"/>
              <a:gd name="connsiteY9" fmla="*/ 159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71446" h="6858000">
                <a:moveTo>
                  <a:pt x="1422188" y="0"/>
                </a:moveTo>
                <a:lnTo>
                  <a:pt x="8349258" y="0"/>
                </a:lnTo>
                <a:lnTo>
                  <a:pt x="8502224" y="159673"/>
                </a:lnTo>
                <a:cubicBezTo>
                  <a:pt x="9290813" y="1023162"/>
                  <a:pt x="9771446" y="2170221"/>
                  <a:pt x="9771446" y="3429001"/>
                </a:cubicBezTo>
                <a:cubicBezTo>
                  <a:pt x="9771446" y="4687781"/>
                  <a:pt x="9290813" y="5834840"/>
                  <a:pt x="8502224" y="6698330"/>
                </a:cubicBezTo>
                <a:lnTo>
                  <a:pt x="8349260" y="6858000"/>
                </a:lnTo>
                <a:lnTo>
                  <a:pt x="1422186" y="6858000"/>
                </a:lnTo>
                <a:lnTo>
                  <a:pt x="1269223" y="6698330"/>
                </a:lnTo>
                <a:cubicBezTo>
                  <a:pt x="480633" y="5834840"/>
                  <a:pt x="0" y="4687781"/>
                  <a:pt x="0" y="3429001"/>
                </a:cubicBezTo>
                <a:cubicBezTo>
                  <a:pt x="0" y="2170221"/>
                  <a:pt x="480633" y="1023162"/>
                  <a:pt x="1269223" y="159673"/>
                </a:cubicBezTo>
                <a:close/>
              </a:path>
            </a:pathLst>
          </a:custGeom>
          <a:solidFill>
            <a:schemeClr val="bg1">
              <a:lumMod val="8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0DE1CA68-4C8C-704C-A9AD-5B692159A4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221" b="12805"/>
          <a:stretch/>
        </p:blipFill>
        <p:spPr>
          <a:xfrm>
            <a:off x="1460597" y="10"/>
            <a:ext cx="9270806" cy="6857990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5042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85F71E13-D565-8640-8375-A397C38EA2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35AAA5C-2777-204C-B40C-790354A7B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>
                <a:latin typeface="BODONI 72 BOOK" pitchFamily="2" charset="0"/>
              </a:rPr>
              <a:t>Be Trustworthy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52EB71-576C-CA40-B058-9A717B75B1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399" y="631767"/>
            <a:ext cx="6090460" cy="4972902"/>
          </a:xfrm>
        </p:spPr>
        <p:txBody>
          <a:bodyPr>
            <a:normAutofit/>
          </a:bodyPr>
          <a:lstStyle/>
          <a:p>
            <a:r>
              <a:rPr lang="en-US" dirty="0">
                <a:latin typeface="Bodoni 72 Book" pitchFamily="2" charset="0"/>
              </a:rPr>
              <a:t>Don’t make empty promises – saying things can/will happen when they can’t just to make the client happy.</a:t>
            </a:r>
          </a:p>
          <a:p>
            <a:r>
              <a:rPr lang="en-US" dirty="0">
                <a:latin typeface="Bodoni 72 Book" pitchFamily="2" charset="0"/>
              </a:rPr>
              <a:t>Offer practical and workable solution, provide satisfaction for the client.</a:t>
            </a:r>
          </a:p>
          <a:p>
            <a:r>
              <a:rPr lang="en-US" dirty="0">
                <a:latin typeface="Bodoni 72 Book" pitchFamily="2" charset="0"/>
              </a:rPr>
              <a:t>Meet every situation realistically.</a:t>
            </a:r>
          </a:p>
          <a:p>
            <a:r>
              <a:rPr lang="en-US" dirty="0">
                <a:latin typeface="Bodoni 72 Book" pitchFamily="2" charset="0"/>
              </a:rPr>
              <a:t>Being trustworthy with fixing a problem will trickle down into what you talk about with other clients.</a:t>
            </a:r>
          </a:p>
          <a:p>
            <a:pPr lvl="1"/>
            <a:r>
              <a:rPr lang="en-US" dirty="0">
                <a:latin typeface="Bodoni 72 Book" pitchFamily="2" charset="0"/>
              </a:rPr>
              <a:t>Lotion/service recommendations</a:t>
            </a:r>
          </a:p>
          <a:p>
            <a:endParaRPr lang="en-US" dirty="0">
              <a:latin typeface="Bodoni 72 Book" pitchFamily="2" charset="0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1C8DD70A-ED06-474A-8CCC-E4F8219BE4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141" y="1825625"/>
            <a:ext cx="4522961" cy="389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4611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A301F98F-8807-5644-8528-1779CB48E5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5967F21-8190-4341-81D1-EC9E4404C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en-US" sz="8000" dirty="0">
                <a:latin typeface="Bodoni 72 Book" pitchFamily="2" charset="0"/>
              </a:rPr>
              <a:t>Communication in </a:t>
            </a:r>
            <a:r>
              <a:rPr lang="en-US" sz="8000" dirty="0">
                <a:solidFill>
                  <a:srgbClr val="FF0000"/>
                </a:solidFill>
                <a:latin typeface="Bodoni 72 Book" pitchFamily="2" charset="0"/>
              </a:rPr>
              <a:t>Retail</a:t>
            </a:r>
          </a:p>
        </p:txBody>
      </p:sp>
    </p:spTree>
    <p:extLst>
      <p:ext uri="{BB962C8B-B14F-4D97-AF65-F5344CB8AC3E}">
        <p14:creationId xmlns:p14="http://schemas.microsoft.com/office/powerpoint/2010/main" val="3384795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98AA8572-11B7-3A46-9B15-DEBBAD3FD6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267C8F4-2421-9F4C-BAED-10CB7D265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>
                <a:latin typeface="Bodoni 72 Book" pitchFamily="2" charset="0"/>
              </a:rPr>
              <a:t>Confidence is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42F19-6294-6648-AADA-B80500683C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6693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Bodoni 72 Book" pitchFamily="2" charset="0"/>
              </a:rPr>
              <a:t>When speaking to customers, having knowledge of your products/services is super important.</a:t>
            </a:r>
          </a:p>
          <a:p>
            <a:pPr lvl="1"/>
            <a:r>
              <a:rPr lang="en-US" dirty="0">
                <a:latin typeface="Bodoni 72 Book" pitchFamily="2" charset="0"/>
              </a:rPr>
              <a:t>Lack of confidence can be the biggest barrier to effective communication.</a:t>
            </a:r>
          </a:p>
          <a:p>
            <a:r>
              <a:rPr lang="en-US" dirty="0">
                <a:latin typeface="Bodoni 72 Book" pitchFamily="2" charset="0"/>
              </a:rPr>
              <a:t>Say what you mean and mean what you say!</a:t>
            </a:r>
          </a:p>
          <a:p>
            <a:pPr lvl="1"/>
            <a:r>
              <a:rPr lang="en-US" dirty="0">
                <a:latin typeface="Bodoni 72 Book" pitchFamily="2" charset="0"/>
              </a:rPr>
              <a:t>If you believe and are passionate, you will be more confident talking about the products and services</a:t>
            </a:r>
          </a:p>
          <a:p>
            <a:r>
              <a:rPr lang="en-US" dirty="0">
                <a:latin typeface="Bodoni 72 Book" pitchFamily="2" charset="0"/>
              </a:rPr>
              <a:t>Watching our tone – match the clients tone in the conversation.</a:t>
            </a:r>
          </a:p>
          <a:p>
            <a:pPr lvl="1"/>
            <a:r>
              <a:rPr lang="en-US" dirty="0">
                <a:latin typeface="Bodoni 72 Book" pitchFamily="2" charset="0"/>
              </a:rPr>
              <a:t>They know you understand what they are saying. Helps encourage them to also be an active participant in the conversation. </a:t>
            </a:r>
          </a:p>
          <a:p>
            <a:r>
              <a:rPr lang="en-US" dirty="0">
                <a:latin typeface="Bodoni 72 Book" pitchFamily="2" charset="0"/>
              </a:rPr>
              <a:t>Don’t listen to just have an answer for them. </a:t>
            </a:r>
          </a:p>
          <a:p>
            <a:pPr lvl="1"/>
            <a:r>
              <a:rPr lang="en-US" dirty="0">
                <a:latin typeface="Bodoni 72 Book" pitchFamily="2" charset="0"/>
              </a:rPr>
              <a:t>Really listen to what they are saying - makes their experience better inside the salon.</a:t>
            </a:r>
          </a:p>
          <a:p>
            <a:pPr lvl="1"/>
            <a:endParaRPr lang="en-US" dirty="0">
              <a:latin typeface="Bodoni 72 Book" pitchFamily="2" charset="0"/>
            </a:endParaRPr>
          </a:p>
          <a:p>
            <a:pPr lvl="1"/>
            <a:endParaRPr lang="en-US" dirty="0">
              <a:latin typeface="Bodoni 72 Book" pitchFamily="2" charset="0"/>
            </a:endParaRPr>
          </a:p>
          <a:p>
            <a:pPr lvl="1"/>
            <a:endParaRPr lang="en-US" dirty="0">
              <a:latin typeface="Bodoni 72 Book" pitchFamily="2" charset="0"/>
            </a:endParaRPr>
          </a:p>
          <a:p>
            <a:endParaRPr lang="en-US" dirty="0">
              <a:latin typeface="Bodoni 72 Book" pitchFamily="2" charset="0"/>
            </a:endParaRPr>
          </a:p>
        </p:txBody>
      </p:sp>
      <p:pic>
        <p:nvPicPr>
          <p:cNvPr id="6" name="Graphic 5" descr="Old Key with solid fill">
            <a:extLst>
              <a:ext uri="{FF2B5EF4-FFF2-40B4-BE49-F238E27FC236}">
                <a16:creationId xmlns:a16="http://schemas.microsoft.com/office/drawing/2014/main" id="{F52B9119-1911-AA4F-89B9-D3A2740F51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44197" y="46370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2836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5D5E8B6-689D-7749-82A0-42A86071B8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A5FAAA-3B4D-B044-94CD-3050642B8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>
                <a:latin typeface="BODONI 72 BOOK" pitchFamily="2" charset="0"/>
              </a:rPr>
              <a:t>Feedback &amp; Reviews are Great!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97761A-2656-714D-82C9-36EE2F7AFB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1327" cy="4351338"/>
          </a:xfrm>
        </p:spPr>
        <p:txBody>
          <a:bodyPr/>
          <a:lstStyle/>
          <a:p>
            <a:r>
              <a:rPr lang="en-US" dirty="0">
                <a:latin typeface="Bodoni 72 Book" pitchFamily="2" charset="0"/>
              </a:rPr>
              <a:t>Be sure to match the customers enthusiasm and let them know the feedback is appreciated – regardless of what kind it is.</a:t>
            </a:r>
          </a:p>
          <a:p>
            <a:pPr lvl="1"/>
            <a:r>
              <a:rPr lang="en-US" dirty="0">
                <a:latin typeface="Bodoni 72 Book" pitchFamily="2" charset="0"/>
              </a:rPr>
              <a:t>Same with employee feedback</a:t>
            </a:r>
          </a:p>
          <a:p>
            <a:r>
              <a:rPr lang="en-US" dirty="0">
                <a:latin typeface="Bodoni 72 Book" pitchFamily="2" charset="0"/>
              </a:rPr>
              <a:t>Failing to acknowledge the clients’ feedback could waste their time.</a:t>
            </a:r>
          </a:p>
          <a:p>
            <a:pPr marL="0" indent="0">
              <a:buNone/>
            </a:pPr>
            <a:endParaRPr lang="en-US" dirty="0">
              <a:latin typeface="Bodoni 72 Book" pitchFamily="2" charset="0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C3D6BB98-05B9-FD47-9A7E-3F7108FF8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444" y="2002949"/>
            <a:ext cx="5668356" cy="328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36735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05D9E159-C675-D34F-80E0-41EFEADB0D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14E8BE-9943-3643-ACBE-0997C4391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>
                <a:latin typeface="BODONI 72 BOOK" pitchFamily="2" charset="0"/>
              </a:rPr>
              <a:t>Active Listening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A35EFA-E7C9-8B49-B983-521A575E8F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874" y="1690688"/>
            <a:ext cx="11082251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Bodoni 72 Book" pitchFamily="2" charset="0"/>
              </a:rPr>
              <a:t>A skill that helps to improve the way we communicate with clients and friends/family.</a:t>
            </a:r>
          </a:p>
          <a:p>
            <a:pPr lvl="1"/>
            <a:r>
              <a:rPr lang="en-US" dirty="0">
                <a:latin typeface="Bodoni 72 Book" pitchFamily="2" charset="0"/>
              </a:rPr>
              <a:t>It is more than just hearing what someone is saying.</a:t>
            </a:r>
          </a:p>
          <a:p>
            <a:r>
              <a:rPr lang="en-US" dirty="0">
                <a:latin typeface="Bodoni 72 Book" pitchFamily="2" charset="0"/>
              </a:rPr>
              <a:t>How much do we actually remember hearing when our clients are speaking?</a:t>
            </a:r>
          </a:p>
          <a:p>
            <a:pPr lvl="1"/>
            <a:r>
              <a:rPr lang="en-US" dirty="0">
                <a:latin typeface="Bodoni 72 Book" pitchFamily="2" charset="0"/>
              </a:rPr>
              <a:t>Our minds are naturally working on a response to what our clients are asking for</a:t>
            </a:r>
          </a:p>
          <a:p>
            <a:r>
              <a:rPr lang="en-US" dirty="0">
                <a:latin typeface="Bodoni 72 Book" pitchFamily="2" charset="0"/>
              </a:rPr>
              <a:t>When we make the effort to hear and really understand what our clients are saying, we hear the entire message.</a:t>
            </a:r>
          </a:p>
          <a:p>
            <a:r>
              <a:rPr lang="en-US" dirty="0">
                <a:latin typeface="Bodoni 72 Book" pitchFamily="2" charset="0"/>
              </a:rPr>
              <a:t>The better we are at listening the more information we will receive!</a:t>
            </a:r>
          </a:p>
          <a:p>
            <a:endParaRPr lang="en-US" dirty="0">
              <a:latin typeface="Bodoni 72 Boo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5547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D5988B58-48BB-8F48-A3FC-1C5C7DACE7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B05978-2D83-5746-9144-6A6AD4A1B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dirty="0">
                <a:latin typeface="BODONI 72 BOOK" pitchFamily="2" charset="0"/>
              </a:rPr>
              <a:t>Strategies on becoming an Active Listener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C90425-B39E-214F-9AF6-AF4EACFCB5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Bodoni 72 Book" pitchFamily="2" charset="0"/>
              </a:rPr>
              <a:t>Pay attention – THE MOST IMPORTANT</a:t>
            </a:r>
          </a:p>
          <a:p>
            <a:pPr lvl="1"/>
            <a:r>
              <a:rPr lang="en-US" dirty="0">
                <a:latin typeface="Bodoni 72 Book" pitchFamily="2" charset="0"/>
              </a:rPr>
              <a:t>Eye contact</a:t>
            </a:r>
          </a:p>
          <a:p>
            <a:pPr lvl="1"/>
            <a:r>
              <a:rPr lang="en-US" dirty="0">
                <a:latin typeface="Bodoni 72 Book" pitchFamily="2" charset="0"/>
              </a:rPr>
              <a:t>Ignore outside factors</a:t>
            </a:r>
          </a:p>
          <a:p>
            <a:pPr lvl="1"/>
            <a:r>
              <a:rPr lang="en-US" dirty="0">
                <a:latin typeface="Bodoni 72 Book" pitchFamily="2" charset="0"/>
              </a:rPr>
              <a:t>Resist the urge to start planning YOUR response, really pay attention</a:t>
            </a:r>
          </a:p>
          <a:p>
            <a:pPr lvl="1"/>
            <a:r>
              <a:rPr lang="en-US" dirty="0">
                <a:latin typeface="Bodoni 72 Book" pitchFamily="2" charset="0"/>
              </a:rPr>
              <a:t>Nod your head and smile</a:t>
            </a:r>
          </a:p>
          <a:p>
            <a:r>
              <a:rPr lang="en-US" dirty="0">
                <a:latin typeface="Bodoni 72 Book" pitchFamily="2" charset="0"/>
              </a:rPr>
              <a:t>Provide your response</a:t>
            </a:r>
          </a:p>
          <a:p>
            <a:pPr lvl="1"/>
            <a:r>
              <a:rPr lang="en-US" dirty="0">
                <a:latin typeface="Bodoni 72 Book" pitchFamily="2" charset="0"/>
              </a:rPr>
              <a:t>We all hear information, paraphrase or repeat it back so you understand</a:t>
            </a:r>
          </a:p>
          <a:p>
            <a:pPr lvl="1"/>
            <a:r>
              <a:rPr lang="en-US" dirty="0">
                <a:latin typeface="Bodoni 72 Book" pitchFamily="2" charset="0"/>
              </a:rPr>
              <a:t>Ask questions to get more information if needed</a:t>
            </a:r>
          </a:p>
          <a:p>
            <a:pPr lvl="1"/>
            <a:r>
              <a:rPr lang="en-US" dirty="0">
                <a:latin typeface="Bodoni 72 Book" pitchFamily="2" charset="0"/>
              </a:rPr>
              <a:t>Listen before planning a response</a:t>
            </a:r>
          </a:p>
          <a:p>
            <a:r>
              <a:rPr lang="en-US" dirty="0">
                <a:latin typeface="Bodoni 72 Book" pitchFamily="2" charset="0"/>
              </a:rPr>
              <a:t>Don’t interrupt </a:t>
            </a:r>
          </a:p>
          <a:p>
            <a:pPr lvl="1"/>
            <a:r>
              <a:rPr lang="en-US" dirty="0">
                <a:latin typeface="Bodoni 72 Book" pitchFamily="2" charset="0"/>
              </a:rPr>
              <a:t>This may seem obvious, but it happens all the time and becomes frustrated</a:t>
            </a:r>
          </a:p>
          <a:p>
            <a:pPr lvl="1"/>
            <a:endParaRPr lang="en-US" dirty="0">
              <a:latin typeface="Bodoni 72 Boo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367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7ED3DBDD-53B6-AA4D-9718-DE627945CD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D23D7A-974A-5F45-8A47-C297A4A4B1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9651" y="2565860"/>
            <a:ext cx="8167948" cy="1435334"/>
          </a:xfrm>
        </p:spPr>
        <p:txBody>
          <a:bodyPr>
            <a:normAutofit fontScale="92500" lnSpcReduction="10000"/>
          </a:bodyPr>
          <a:lstStyle/>
          <a:p>
            <a:pPr marL="0" indent="0" algn="r">
              <a:buNone/>
            </a:pPr>
            <a:r>
              <a:rPr lang="en-US" b="1" i="1" u="sng" dirty="0">
                <a:solidFill>
                  <a:srgbClr val="FF0000"/>
                </a:solidFill>
                <a:latin typeface="BODONI 72 BOOK" pitchFamily="2" charset="0"/>
              </a:rPr>
              <a:t>Megan  – </a:t>
            </a:r>
            <a:r>
              <a:rPr lang="en-US" dirty="0">
                <a:latin typeface="Bodoni 72 Book" pitchFamily="2" charset="0"/>
              </a:rPr>
              <a:t>“Oh my gosh I know, I am so sorry we don’t have DC Glow, it’s one of my favorites too. But we have this new product called </a:t>
            </a:r>
            <a:r>
              <a:rPr lang="en-US" dirty="0" err="1">
                <a:latin typeface="Bodoni 72 Book" pitchFamily="2" charset="0"/>
              </a:rPr>
              <a:t>Prismatica</a:t>
            </a:r>
            <a:r>
              <a:rPr lang="en-US" dirty="0">
                <a:latin typeface="Bodoni 72 Book" pitchFamily="2" charset="0"/>
              </a:rPr>
              <a:t> that is the same type of product but can be used in all the services that are a part of your membership!”</a:t>
            </a:r>
          </a:p>
          <a:p>
            <a:pPr algn="r"/>
            <a:endParaRPr lang="en-US" dirty="0">
              <a:latin typeface="Bodoni 72 Book" pitchFamily="2" charset="0"/>
            </a:endParaRPr>
          </a:p>
        </p:txBody>
      </p:sp>
      <p:pic>
        <p:nvPicPr>
          <p:cNvPr id="6" name="Graphic 5" descr="User with solid fill">
            <a:extLst>
              <a:ext uri="{FF2B5EF4-FFF2-40B4-BE49-F238E27FC236}">
                <a16:creationId xmlns:a16="http://schemas.microsoft.com/office/drawing/2014/main" id="{0BB743EA-DAF6-224D-A754-7DCB2AFBDE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7199" y="411483"/>
            <a:ext cx="1988127" cy="1988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6BA7146-DE30-3340-8123-74DF8847BAA9}"/>
              </a:ext>
            </a:extLst>
          </p:cNvPr>
          <p:cNvSpPr txBox="1"/>
          <p:nvPr/>
        </p:nvSpPr>
        <p:spPr>
          <a:xfrm>
            <a:off x="2314401" y="906653"/>
            <a:ext cx="75631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u="sng" dirty="0">
                <a:solidFill>
                  <a:srgbClr val="FF0000"/>
                </a:solidFill>
                <a:latin typeface="BODONI 72 BOOK" pitchFamily="2" charset="0"/>
              </a:rPr>
              <a:t>Amber – </a:t>
            </a:r>
            <a:r>
              <a:rPr lang="en-US" sz="2400" dirty="0">
                <a:latin typeface="Bodoni 72 Book" pitchFamily="2" charset="0"/>
              </a:rPr>
              <a:t>“Aw man, you don’t have DC Glow on your shelf anymore.  When will you have it back in stock?”</a:t>
            </a:r>
          </a:p>
          <a:p>
            <a:endParaRPr lang="en-US" sz="2400" dirty="0">
              <a:latin typeface="Bodoni 72 Book" pitchFamily="2" charset="0"/>
            </a:endParaRPr>
          </a:p>
        </p:txBody>
      </p:sp>
      <p:pic>
        <p:nvPicPr>
          <p:cNvPr id="12" name="Graphic 11" descr="User with solid fill">
            <a:extLst>
              <a:ext uri="{FF2B5EF4-FFF2-40B4-BE49-F238E27FC236}">
                <a16:creationId xmlns:a16="http://schemas.microsoft.com/office/drawing/2014/main" id="{7B2935EE-3B6A-8C40-9E98-A71CD45DD7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7614" y="2106982"/>
            <a:ext cx="1988127" cy="1988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EF35427-134A-6943-BFA7-A800CEF016F6}"/>
              </a:ext>
            </a:extLst>
          </p:cNvPr>
          <p:cNvSpPr txBox="1"/>
          <p:nvPr/>
        </p:nvSpPr>
        <p:spPr>
          <a:xfrm>
            <a:off x="457199" y="4510608"/>
            <a:ext cx="112107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odoni 72 Book" pitchFamily="2" charset="0"/>
              </a:rPr>
              <a:t>Megan is understanding and acknowledging to Amber that she doesn’t have DC Glow available, BUT she has a replacement product available now that is NEW along with mentioning that it works with her membership services.</a:t>
            </a:r>
          </a:p>
          <a:p>
            <a:pPr algn="ctr"/>
            <a:endParaRPr lang="en-US" sz="2400" dirty="0">
              <a:latin typeface="Bodoni 72 Boo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1448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0B838C3-08E3-EC4F-88E5-4BC05C51B2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51A371-2279-9A48-BD5B-9B2307A8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>
                <a:latin typeface="BODONI 72 BOOK" pitchFamily="2" charset="0"/>
              </a:rPr>
              <a:t>Overview - Revamping Our Skills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7904E0-0083-734E-8F7B-88102CE0E9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376" y="1509742"/>
            <a:ext cx="10949247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Bodoni 72 Book" pitchFamily="2" charset="0"/>
              </a:rPr>
              <a:t>There is always something to improve upon and there are always ways to enhance our skills.</a:t>
            </a:r>
          </a:p>
          <a:p>
            <a:r>
              <a:rPr lang="en-US" dirty="0">
                <a:latin typeface="Bodoni 72 Book" pitchFamily="2" charset="0"/>
              </a:rPr>
              <a:t>Communication is a natural skill we are born with, but good communication skills come with practice.</a:t>
            </a:r>
          </a:p>
          <a:p>
            <a:r>
              <a:rPr lang="en-US" dirty="0">
                <a:latin typeface="Bodoni 72 Book" pitchFamily="2" charset="0"/>
              </a:rPr>
              <a:t>We want to impress our clients with our knowledge of the industry and the products and services, but we have to make sure they understand what we are talking about!</a:t>
            </a:r>
          </a:p>
          <a:p>
            <a:pPr lvl="1"/>
            <a:r>
              <a:rPr lang="en-US" dirty="0">
                <a:latin typeface="Bodoni 72 Book" pitchFamily="2" charset="0"/>
              </a:rPr>
              <a:t>Use smaller words</a:t>
            </a:r>
          </a:p>
          <a:p>
            <a:pPr lvl="1"/>
            <a:r>
              <a:rPr lang="en-US" dirty="0">
                <a:latin typeface="Bodoni 72 Book" pitchFamily="2" charset="0"/>
              </a:rPr>
              <a:t>Take the time to explain the product/service, don’t rush through it</a:t>
            </a:r>
          </a:p>
          <a:p>
            <a:pPr lvl="1"/>
            <a:r>
              <a:rPr lang="en-US" dirty="0">
                <a:latin typeface="Bodoni 72 Book" pitchFamily="2" charset="0"/>
              </a:rPr>
              <a:t>Don’t expect the client to understand right away and don’t become frustrated with them.</a:t>
            </a:r>
          </a:p>
        </p:txBody>
      </p:sp>
    </p:spTree>
    <p:extLst>
      <p:ext uri="{BB962C8B-B14F-4D97-AF65-F5344CB8AC3E}">
        <p14:creationId xmlns:p14="http://schemas.microsoft.com/office/powerpoint/2010/main" val="8529521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with long hair&#10;&#10;Description automatically generated with low confidence">
            <a:extLst>
              <a:ext uri="{FF2B5EF4-FFF2-40B4-BE49-F238E27FC236}">
                <a16:creationId xmlns:a16="http://schemas.microsoft.com/office/drawing/2014/main" id="{E2B5E4AF-2870-F14C-989B-1F70069EC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F63164-E71B-5B43-9F44-65ECC34A44B4}"/>
              </a:ext>
            </a:extLst>
          </p:cNvPr>
          <p:cNvSpPr txBox="1"/>
          <p:nvPr/>
        </p:nvSpPr>
        <p:spPr>
          <a:xfrm>
            <a:off x="7179353" y="2351341"/>
            <a:ext cx="484007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Megan Racine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National Sales Trainer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megan@devotedcreations.com</a:t>
            </a:r>
            <a:endParaRPr lang="en-US" sz="2800" dirty="0">
              <a:solidFill>
                <a:schemeClr val="bg1"/>
              </a:solidFill>
              <a:latin typeface="Baskerville" panose="02020502070401020303" pitchFamily="18" charset="0"/>
              <a:ea typeface="Baskerville" panose="02020502070401020303" pitchFamily="18" charset="0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813.361.1866</a:t>
            </a:r>
          </a:p>
        </p:txBody>
      </p:sp>
    </p:spTree>
    <p:extLst>
      <p:ext uri="{BB962C8B-B14F-4D97-AF65-F5344CB8AC3E}">
        <p14:creationId xmlns:p14="http://schemas.microsoft.com/office/powerpoint/2010/main" val="3143750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28" name="Rectangle 70">
            <a:extLst>
              <a:ext uri="{FF2B5EF4-FFF2-40B4-BE49-F238E27FC236}">
                <a16:creationId xmlns:a16="http://schemas.microsoft.com/office/drawing/2014/main" id="{5F879AC3-D4CE-493C-ADC7-06205677F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736F0DFD-0954-464F-BF12-DD2E6F6E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983504" cy="6858000"/>
          </a:xfrm>
          <a:custGeom>
            <a:avLst/>
            <a:gdLst>
              <a:gd name="connsiteX0" fmla="*/ 0 w 1983504"/>
              <a:gd name="connsiteY0" fmla="*/ 0 h 6858000"/>
              <a:gd name="connsiteX1" fmla="*/ 1376658 w 1983504"/>
              <a:gd name="connsiteY1" fmla="*/ 0 h 6858000"/>
              <a:gd name="connsiteX2" fmla="*/ 1690650 w 1983504"/>
              <a:gd name="connsiteY2" fmla="*/ 110269 h 6858000"/>
              <a:gd name="connsiteX3" fmla="*/ 1645361 w 1983504"/>
              <a:gd name="connsiteY3" fmla="*/ 135168 h 6858000"/>
              <a:gd name="connsiteX4" fmla="*/ 1373640 w 1983504"/>
              <a:gd name="connsiteY4" fmla="*/ 71141 h 6858000"/>
              <a:gd name="connsiteX5" fmla="*/ 1319295 w 1983504"/>
              <a:gd name="connsiteY5" fmla="*/ 88927 h 6858000"/>
              <a:gd name="connsiteX6" fmla="*/ 1346468 w 1983504"/>
              <a:gd name="connsiteY6" fmla="*/ 163625 h 6858000"/>
              <a:gd name="connsiteX7" fmla="*/ 1464213 w 1983504"/>
              <a:gd name="connsiteY7" fmla="*/ 192082 h 6858000"/>
              <a:gd name="connsiteX8" fmla="*/ 1648381 w 1983504"/>
              <a:gd name="connsiteY8" fmla="*/ 373491 h 6858000"/>
              <a:gd name="connsiteX9" fmla="*/ 1370620 w 1983504"/>
              <a:gd name="connsiteY9" fmla="*/ 352148 h 6858000"/>
              <a:gd name="connsiteX10" fmla="*/ 1322314 w 1983504"/>
              <a:gd name="connsiteY10" fmla="*/ 394834 h 6858000"/>
              <a:gd name="connsiteX11" fmla="*/ 1304199 w 1983504"/>
              <a:gd name="connsiteY11" fmla="*/ 451747 h 6858000"/>
              <a:gd name="connsiteX12" fmla="*/ 1222682 w 1983504"/>
              <a:gd name="connsiteY12" fmla="*/ 359262 h 6858000"/>
              <a:gd name="connsiteX13" fmla="*/ 1153242 w 1983504"/>
              <a:gd name="connsiteY13" fmla="*/ 334364 h 6858000"/>
              <a:gd name="connsiteX14" fmla="*/ 1132108 w 1983504"/>
              <a:gd name="connsiteY14" fmla="*/ 416176 h 6858000"/>
              <a:gd name="connsiteX15" fmla="*/ 1195509 w 1983504"/>
              <a:gd name="connsiteY15" fmla="*/ 505101 h 6858000"/>
              <a:gd name="connsiteX16" fmla="*/ 1364582 w 1983504"/>
              <a:gd name="connsiteY16" fmla="*/ 558458 h 6858000"/>
              <a:gd name="connsiteX17" fmla="*/ 1183434 w 1983504"/>
              <a:gd name="connsiteY17" fmla="*/ 558458 h 6858000"/>
              <a:gd name="connsiteX18" fmla="*/ 975114 w 1983504"/>
              <a:gd name="connsiteY18" fmla="*/ 522887 h 6858000"/>
              <a:gd name="connsiteX19" fmla="*/ 754716 w 1983504"/>
              <a:gd name="connsiteY19" fmla="*/ 533558 h 6858000"/>
              <a:gd name="connsiteX20" fmla="*/ 546395 w 1983504"/>
              <a:gd name="connsiteY20" fmla="*/ 462417 h 6858000"/>
              <a:gd name="connsiteX21" fmla="*/ 335056 w 1983504"/>
              <a:gd name="connsiteY21" fmla="*/ 465975 h 6858000"/>
              <a:gd name="connsiteX22" fmla="*/ 1270988 w 1983504"/>
              <a:gd name="connsiteY22" fmla="*/ 910606 h 6858000"/>
              <a:gd name="connsiteX23" fmla="*/ 1225701 w 1983504"/>
              <a:gd name="connsiteY23" fmla="*/ 921277 h 6858000"/>
              <a:gd name="connsiteX24" fmla="*/ 1165318 w 1983504"/>
              <a:gd name="connsiteY24" fmla="*/ 949734 h 6858000"/>
              <a:gd name="connsiteX25" fmla="*/ 1210606 w 1983504"/>
              <a:gd name="connsiteY25" fmla="*/ 1006647 h 6858000"/>
              <a:gd name="connsiteX26" fmla="*/ 1455156 w 1983504"/>
              <a:gd name="connsiteY26" fmla="*/ 1113358 h 6858000"/>
              <a:gd name="connsiteX27" fmla="*/ 1515538 w 1983504"/>
              <a:gd name="connsiteY27" fmla="*/ 1220069 h 6858000"/>
              <a:gd name="connsiteX28" fmla="*/ 1440060 w 1983504"/>
              <a:gd name="connsiteY28" fmla="*/ 1209399 h 6858000"/>
              <a:gd name="connsiteX29" fmla="*/ 1373640 w 1983504"/>
              <a:gd name="connsiteY29" fmla="*/ 1230741 h 6858000"/>
              <a:gd name="connsiteX30" fmla="*/ 1400810 w 1983504"/>
              <a:gd name="connsiteY30" fmla="*/ 1365909 h 6858000"/>
              <a:gd name="connsiteX31" fmla="*/ 1748012 w 1983504"/>
              <a:gd name="connsiteY31" fmla="*/ 1540204 h 6858000"/>
              <a:gd name="connsiteX32" fmla="*/ 1778203 w 1983504"/>
              <a:gd name="connsiteY32" fmla="*/ 1597117 h 6858000"/>
              <a:gd name="connsiteX33" fmla="*/ 1735936 w 1983504"/>
              <a:gd name="connsiteY33" fmla="*/ 1636245 h 6858000"/>
              <a:gd name="connsiteX34" fmla="*/ 1624228 w 1983504"/>
              <a:gd name="connsiteY34" fmla="*/ 1657587 h 6858000"/>
              <a:gd name="connsiteX35" fmla="*/ 1781223 w 1983504"/>
              <a:gd name="connsiteY35" fmla="*/ 1849668 h 6858000"/>
              <a:gd name="connsiteX36" fmla="*/ 1838587 w 1983504"/>
              <a:gd name="connsiteY36" fmla="*/ 1903025 h 6858000"/>
              <a:gd name="connsiteX37" fmla="*/ 1938218 w 1983504"/>
              <a:gd name="connsiteY37" fmla="*/ 1984836 h 6858000"/>
              <a:gd name="connsiteX38" fmla="*/ 1938218 w 1983504"/>
              <a:gd name="connsiteY38" fmla="*/ 2013292 h 6858000"/>
              <a:gd name="connsiteX39" fmla="*/ 1805376 w 1983504"/>
              <a:gd name="connsiteY39" fmla="*/ 2102219 h 6858000"/>
              <a:gd name="connsiteX40" fmla="*/ 1563844 w 1983504"/>
              <a:gd name="connsiteY40" fmla="*/ 2077320 h 6858000"/>
              <a:gd name="connsiteX41" fmla="*/ 1920104 w 1983504"/>
              <a:gd name="connsiteY41" fmla="*/ 2208931 h 6858000"/>
              <a:gd name="connsiteX42" fmla="*/ 766792 w 1983504"/>
              <a:gd name="connsiteY42" fmla="*/ 1892353 h 6858000"/>
              <a:gd name="connsiteX43" fmla="*/ 839252 w 1983504"/>
              <a:gd name="connsiteY43" fmla="*/ 1974165 h 6858000"/>
              <a:gd name="connsiteX44" fmla="*/ 1243816 w 1983504"/>
              <a:gd name="connsiteY44" fmla="*/ 2191146 h 6858000"/>
              <a:gd name="connsiteX45" fmla="*/ 1358543 w 1983504"/>
              <a:gd name="connsiteY45" fmla="*/ 2326314 h 6858000"/>
              <a:gd name="connsiteX46" fmla="*/ 1479310 w 1983504"/>
              <a:gd name="connsiteY46" fmla="*/ 2401012 h 6858000"/>
              <a:gd name="connsiteX47" fmla="*/ 1648381 w 1983504"/>
              <a:gd name="connsiteY47" fmla="*/ 2401012 h 6858000"/>
              <a:gd name="connsiteX48" fmla="*/ 1769146 w 1983504"/>
              <a:gd name="connsiteY48" fmla="*/ 2518395 h 6858000"/>
              <a:gd name="connsiteX49" fmla="*/ 1645361 w 1983504"/>
              <a:gd name="connsiteY49" fmla="*/ 2543294 h 6858000"/>
              <a:gd name="connsiteX50" fmla="*/ 1500444 w 1983504"/>
              <a:gd name="connsiteY50" fmla="*/ 2525509 h 6858000"/>
              <a:gd name="connsiteX51" fmla="*/ 1337410 w 1983504"/>
              <a:gd name="connsiteY51" fmla="*/ 2564636 h 6858000"/>
              <a:gd name="connsiteX52" fmla="*/ 1186452 w 1983504"/>
              <a:gd name="connsiteY52" fmla="*/ 2532623 h 6858000"/>
              <a:gd name="connsiteX53" fmla="*/ 1005304 w 1983504"/>
              <a:gd name="connsiteY53" fmla="*/ 2553965 h 6858000"/>
              <a:gd name="connsiteX54" fmla="*/ 947940 w 1983504"/>
              <a:gd name="connsiteY54" fmla="*/ 2692689 h 6858000"/>
              <a:gd name="connsiteX55" fmla="*/ 929826 w 1983504"/>
              <a:gd name="connsiteY55" fmla="*/ 2703362 h 6858000"/>
              <a:gd name="connsiteX56" fmla="*/ 594701 w 1983504"/>
              <a:gd name="connsiteY56" fmla="*/ 2923898 h 6858000"/>
              <a:gd name="connsiteX57" fmla="*/ 501108 w 1983504"/>
              <a:gd name="connsiteY57" fmla="*/ 2941684 h 6858000"/>
              <a:gd name="connsiteX58" fmla="*/ 1053610 w 1983504"/>
              <a:gd name="connsiteY58" fmla="*/ 3329402 h 6858000"/>
              <a:gd name="connsiteX59" fmla="*/ 682256 w 1983504"/>
              <a:gd name="connsiteY59" fmla="*/ 3229805 h 6858000"/>
              <a:gd name="connsiteX60" fmla="*/ 630932 w 1983504"/>
              <a:gd name="connsiteY60" fmla="*/ 3393429 h 6858000"/>
              <a:gd name="connsiteX61" fmla="*/ 806041 w 1983504"/>
              <a:gd name="connsiteY61" fmla="*/ 3539269 h 6858000"/>
              <a:gd name="connsiteX62" fmla="*/ 869444 w 1983504"/>
              <a:gd name="connsiteY62" fmla="*/ 3827390 h 6858000"/>
              <a:gd name="connsiteX63" fmla="*/ 839252 w 1983504"/>
              <a:gd name="connsiteY63" fmla="*/ 4090612 h 6858000"/>
              <a:gd name="connsiteX64" fmla="*/ 763774 w 1983504"/>
              <a:gd name="connsiteY64" fmla="*/ 4172424 h 6858000"/>
              <a:gd name="connsiteX65" fmla="*/ 655085 w 1983504"/>
              <a:gd name="connsiteY65" fmla="*/ 4321821 h 6858000"/>
              <a:gd name="connsiteX66" fmla="*/ 588662 w 1983504"/>
              <a:gd name="connsiteY66" fmla="*/ 4414305 h 6858000"/>
              <a:gd name="connsiteX67" fmla="*/ 356189 w 1983504"/>
              <a:gd name="connsiteY67" fmla="*/ 4378734 h 6858000"/>
              <a:gd name="connsiteX68" fmla="*/ 667160 w 1983504"/>
              <a:gd name="connsiteY68" fmla="*/ 4613499 h 6858000"/>
              <a:gd name="connsiteX69" fmla="*/ 416573 w 1983504"/>
              <a:gd name="connsiteY69" fmla="*/ 4585042 h 6858000"/>
              <a:gd name="connsiteX70" fmla="*/ 335056 w 1983504"/>
              <a:gd name="connsiteY70" fmla="*/ 4602828 h 6858000"/>
              <a:gd name="connsiteX71" fmla="*/ 380342 w 1983504"/>
              <a:gd name="connsiteY71" fmla="*/ 4677526 h 6858000"/>
              <a:gd name="connsiteX72" fmla="*/ 564510 w 1983504"/>
              <a:gd name="connsiteY72" fmla="*/ 4805580 h 6858000"/>
              <a:gd name="connsiteX73" fmla="*/ 944922 w 1983504"/>
              <a:gd name="connsiteY73" fmla="*/ 5154171 h 6858000"/>
              <a:gd name="connsiteX74" fmla="*/ 576586 w 1983504"/>
              <a:gd name="connsiteY74" fmla="*/ 4994104 h 6858000"/>
              <a:gd name="connsiteX75" fmla="*/ 963036 w 1983504"/>
              <a:gd name="connsiteY75" fmla="*/ 5353367 h 6858000"/>
              <a:gd name="connsiteX76" fmla="*/ 1047572 w 1983504"/>
              <a:gd name="connsiteY76" fmla="*/ 5474306 h 6858000"/>
              <a:gd name="connsiteX77" fmla="*/ 1222682 w 1983504"/>
              <a:gd name="connsiteY77" fmla="*/ 5769542 h 6858000"/>
              <a:gd name="connsiteX78" fmla="*/ 1213626 w 1983504"/>
              <a:gd name="connsiteY78" fmla="*/ 5801555 h 6858000"/>
              <a:gd name="connsiteX79" fmla="*/ 1014361 w 1983504"/>
              <a:gd name="connsiteY79" fmla="*/ 5755314 h 6858000"/>
              <a:gd name="connsiteX80" fmla="*/ 1274008 w 1983504"/>
              <a:gd name="connsiteY80" fmla="*/ 6004307 h 6858000"/>
              <a:gd name="connsiteX81" fmla="*/ 1542711 w 1983504"/>
              <a:gd name="connsiteY81" fmla="*/ 6196388 h 6858000"/>
              <a:gd name="connsiteX82" fmla="*/ 1352504 w 1983504"/>
              <a:gd name="connsiteY82" fmla="*/ 6167932 h 6858000"/>
              <a:gd name="connsiteX83" fmla="*/ 1089840 w 1983504"/>
              <a:gd name="connsiteY83" fmla="*/ 6057663 h 6858000"/>
              <a:gd name="connsiteX84" fmla="*/ 999266 w 1983504"/>
              <a:gd name="connsiteY84" fmla="*/ 6100347 h 6858000"/>
              <a:gd name="connsiteX85" fmla="*/ 1246836 w 1983504"/>
              <a:gd name="connsiteY85" fmla="*/ 6281757 h 6858000"/>
              <a:gd name="connsiteX86" fmla="*/ 1388735 w 1983504"/>
              <a:gd name="connsiteY86" fmla="*/ 6367127 h 6858000"/>
              <a:gd name="connsiteX87" fmla="*/ 1446099 w 1983504"/>
              <a:gd name="connsiteY87" fmla="*/ 6431153 h 6858000"/>
              <a:gd name="connsiteX88" fmla="*/ 1609132 w 1983504"/>
              <a:gd name="connsiteY88" fmla="*/ 6658805 h 6858000"/>
              <a:gd name="connsiteX89" fmla="*/ 1983504 w 1983504"/>
              <a:gd name="connsiteY89" fmla="*/ 6858000 h 6858000"/>
              <a:gd name="connsiteX90" fmla="*/ 0 w 1983504"/>
              <a:gd name="connsiteY9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83504" h="6858000">
                <a:moveTo>
                  <a:pt x="0" y="0"/>
                </a:moveTo>
                <a:lnTo>
                  <a:pt x="1376658" y="0"/>
                </a:lnTo>
                <a:cubicBezTo>
                  <a:pt x="1482328" y="35571"/>
                  <a:pt x="1584980" y="78255"/>
                  <a:pt x="1690650" y="110269"/>
                </a:cubicBezTo>
                <a:cubicBezTo>
                  <a:pt x="1675553" y="145839"/>
                  <a:pt x="1660458" y="138725"/>
                  <a:pt x="1645361" y="135168"/>
                </a:cubicBezTo>
                <a:cubicBezTo>
                  <a:pt x="1554788" y="120941"/>
                  <a:pt x="1461194" y="110269"/>
                  <a:pt x="1373640" y="71141"/>
                </a:cubicBezTo>
                <a:cubicBezTo>
                  <a:pt x="1352504" y="64027"/>
                  <a:pt x="1328352" y="64027"/>
                  <a:pt x="1319295" y="88927"/>
                </a:cubicBezTo>
                <a:cubicBezTo>
                  <a:pt x="1304199" y="124497"/>
                  <a:pt x="1325332" y="145839"/>
                  <a:pt x="1346468" y="163625"/>
                </a:cubicBezTo>
                <a:cubicBezTo>
                  <a:pt x="1382696" y="195638"/>
                  <a:pt x="1424964" y="188525"/>
                  <a:pt x="1464213" y="192082"/>
                </a:cubicBezTo>
                <a:cubicBezTo>
                  <a:pt x="1572902" y="209867"/>
                  <a:pt x="1624228" y="259665"/>
                  <a:pt x="1648381" y="373491"/>
                </a:cubicBezTo>
                <a:cubicBezTo>
                  <a:pt x="1554788" y="327250"/>
                  <a:pt x="1461194" y="384162"/>
                  <a:pt x="1370620" y="352148"/>
                </a:cubicBezTo>
                <a:cubicBezTo>
                  <a:pt x="1346468" y="345034"/>
                  <a:pt x="1310237" y="355706"/>
                  <a:pt x="1322314" y="394834"/>
                </a:cubicBezTo>
                <a:cubicBezTo>
                  <a:pt x="1334390" y="430405"/>
                  <a:pt x="1373640" y="458860"/>
                  <a:pt x="1304199" y="451747"/>
                </a:cubicBezTo>
                <a:cubicBezTo>
                  <a:pt x="1252873" y="448189"/>
                  <a:pt x="1237778" y="405504"/>
                  <a:pt x="1222682" y="359262"/>
                </a:cubicBezTo>
                <a:cubicBezTo>
                  <a:pt x="1210606" y="334364"/>
                  <a:pt x="1177395" y="320135"/>
                  <a:pt x="1153242" y="334364"/>
                </a:cubicBezTo>
                <a:cubicBezTo>
                  <a:pt x="1123051" y="348592"/>
                  <a:pt x="1132108" y="387720"/>
                  <a:pt x="1132108" y="416176"/>
                </a:cubicBezTo>
                <a:cubicBezTo>
                  <a:pt x="1129088" y="469532"/>
                  <a:pt x="1153242" y="494431"/>
                  <a:pt x="1195509" y="505101"/>
                </a:cubicBezTo>
                <a:cubicBezTo>
                  <a:pt x="1246836" y="519330"/>
                  <a:pt x="1298160" y="537116"/>
                  <a:pt x="1364582" y="558458"/>
                </a:cubicBezTo>
                <a:cubicBezTo>
                  <a:pt x="1292122" y="594028"/>
                  <a:pt x="1237778" y="586915"/>
                  <a:pt x="1183434" y="558458"/>
                </a:cubicBezTo>
                <a:cubicBezTo>
                  <a:pt x="1117012" y="526444"/>
                  <a:pt x="1029458" y="483759"/>
                  <a:pt x="975114" y="522887"/>
                </a:cubicBezTo>
                <a:cubicBezTo>
                  <a:pt x="893597" y="579800"/>
                  <a:pt x="827176" y="544229"/>
                  <a:pt x="754716" y="533558"/>
                </a:cubicBezTo>
                <a:cubicBezTo>
                  <a:pt x="603758" y="512216"/>
                  <a:pt x="697352" y="480203"/>
                  <a:pt x="546395" y="462417"/>
                </a:cubicBezTo>
                <a:cubicBezTo>
                  <a:pt x="486012" y="455303"/>
                  <a:pt x="422610" y="426847"/>
                  <a:pt x="335056" y="465975"/>
                </a:cubicBezTo>
                <a:cubicBezTo>
                  <a:pt x="730563" y="672284"/>
                  <a:pt x="917750" y="658055"/>
                  <a:pt x="1270988" y="910606"/>
                </a:cubicBezTo>
                <a:cubicBezTo>
                  <a:pt x="1255893" y="935506"/>
                  <a:pt x="1240798" y="924835"/>
                  <a:pt x="1225701" y="921277"/>
                </a:cubicBezTo>
                <a:cubicBezTo>
                  <a:pt x="1201548" y="917720"/>
                  <a:pt x="1171356" y="903491"/>
                  <a:pt x="1165318" y="949734"/>
                </a:cubicBezTo>
                <a:cubicBezTo>
                  <a:pt x="1162298" y="985305"/>
                  <a:pt x="1180415" y="1003089"/>
                  <a:pt x="1210606" y="1006647"/>
                </a:cubicBezTo>
                <a:cubicBezTo>
                  <a:pt x="1298160" y="1020875"/>
                  <a:pt x="1376658" y="1070674"/>
                  <a:pt x="1455156" y="1113358"/>
                </a:cubicBezTo>
                <a:cubicBezTo>
                  <a:pt x="1491385" y="1131144"/>
                  <a:pt x="1530634" y="1156043"/>
                  <a:pt x="1515538" y="1220069"/>
                </a:cubicBezTo>
                <a:cubicBezTo>
                  <a:pt x="1485348" y="1237855"/>
                  <a:pt x="1464213" y="1212955"/>
                  <a:pt x="1440060" y="1209399"/>
                </a:cubicBezTo>
                <a:cubicBezTo>
                  <a:pt x="1415907" y="1205842"/>
                  <a:pt x="1358543" y="1220069"/>
                  <a:pt x="1373640" y="1230741"/>
                </a:cubicBezTo>
                <a:cubicBezTo>
                  <a:pt x="1443080" y="1269868"/>
                  <a:pt x="1316276" y="1365909"/>
                  <a:pt x="1400810" y="1365909"/>
                </a:cubicBezTo>
                <a:cubicBezTo>
                  <a:pt x="1539691" y="1365909"/>
                  <a:pt x="1615170" y="1536647"/>
                  <a:pt x="1748012" y="1540204"/>
                </a:cubicBezTo>
                <a:cubicBezTo>
                  <a:pt x="1769146" y="1540204"/>
                  <a:pt x="1778203" y="1572219"/>
                  <a:pt x="1778203" y="1597117"/>
                </a:cubicBezTo>
                <a:cubicBezTo>
                  <a:pt x="1778203" y="1629132"/>
                  <a:pt x="1757070" y="1632688"/>
                  <a:pt x="1735936" y="1636245"/>
                </a:cubicBezTo>
                <a:cubicBezTo>
                  <a:pt x="1702725" y="1639802"/>
                  <a:pt x="1666496" y="1597117"/>
                  <a:pt x="1624228" y="1657587"/>
                </a:cubicBezTo>
                <a:cubicBezTo>
                  <a:pt x="1702725" y="1693158"/>
                  <a:pt x="1784242" y="1728729"/>
                  <a:pt x="1781223" y="1849668"/>
                </a:cubicBezTo>
                <a:cubicBezTo>
                  <a:pt x="1781223" y="1881683"/>
                  <a:pt x="1814434" y="1895910"/>
                  <a:pt x="1838587" y="1903025"/>
                </a:cubicBezTo>
                <a:cubicBezTo>
                  <a:pt x="1880854" y="1917252"/>
                  <a:pt x="1914065" y="1938595"/>
                  <a:pt x="1938218" y="1984836"/>
                </a:cubicBezTo>
                <a:cubicBezTo>
                  <a:pt x="1938218" y="1995507"/>
                  <a:pt x="1938218" y="2002622"/>
                  <a:pt x="1938218" y="2013292"/>
                </a:cubicBezTo>
                <a:cubicBezTo>
                  <a:pt x="1932180" y="2123562"/>
                  <a:pt x="1871798" y="2120004"/>
                  <a:pt x="1805376" y="2102219"/>
                </a:cubicBezTo>
                <a:cubicBezTo>
                  <a:pt x="1726878" y="2080877"/>
                  <a:pt x="1648381" y="2038192"/>
                  <a:pt x="1563844" y="2077320"/>
                </a:cubicBezTo>
                <a:cubicBezTo>
                  <a:pt x="1681592" y="2130676"/>
                  <a:pt x="1811414" y="2134233"/>
                  <a:pt x="1920104" y="2208931"/>
                </a:cubicBezTo>
                <a:cubicBezTo>
                  <a:pt x="1515538" y="2223159"/>
                  <a:pt x="1159280" y="1984836"/>
                  <a:pt x="766792" y="1892353"/>
                </a:cubicBezTo>
                <a:cubicBezTo>
                  <a:pt x="778869" y="1952823"/>
                  <a:pt x="812080" y="1967051"/>
                  <a:pt x="839252" y="1974165"/>
                </a:cubicBezTo>
                <a:cubicBezTo>
                  <a:pt x="984170" y="2020407"/>
                  <a:pt x="1110974" y="2112891"/>
                  <a:pt x="1243816" y="2191146"/>
                </a:cubicBezTo>
                <a:cubicBezTo>
                  <a:pt x="1298160" y="2223159"/>
                  <a:pt x="1337410" y="2258731"/>
                  <a:pt x="1358543" y="2326314"/>
                </a:cubicBezTo>
                <a:cubicBezTo>
                  <a:pt x="1376658" y="2390340"/>
                  <a:pt x="1412888" y="2418796"/>
                  <a:pt x="1479310" y="2401012"/>
                </a:cubicBezTo>
                <a:cubicBezTo>
                  <a:pt x="1533654" y="2386784"/>
                  <a:pt x="1591018" y="2393898"/>
                  <a:pt x="1648381" y="2401012"/>
                </a:cubicBezTo>
                <a:cubicBezTo>
                  <a:pt x="1711782" y="2408126"/>
                  <a:pt x="1784242" y="2479267"/>
                  <a:pt x="1769146" y="2518395"/>
                </a:cubicBezTo>
                <a:cubicBezTo>
                  <a:pt x="1738956" y="2582422"/>
                  <a:pt x="1687630" y="2550408"/>
                  <a:pt x="1645361" y="2543294"/>
                </a:cubicBezTo>
                <a:cubicBezTo>
                  <a:pt x="1594036" y="2536181"/>
                  <a:pt x="1500444" y="2518395"/>
                  <a:pt x="1500444" y="2525509"/>
                </a:cubicBezTo>
                <a:cubicBezTo>
                  <a:pt x="1467232" y="2685576"/>
                  <a:pt x="1391754" y="2564636"/>
                  <a:pt x="1337410" y="2564636"/>
                </a:cubicBezTo>
                <a:cubicBezTo>
                  <a:pt x="1286084" y="2564636"/>
                  <a:pt x="1234759" y="2546851"/>
                  <a:pt x="1186452" y="2532623"/>
                </a:cubicBezTo>
                <a:cubicBezTo>
                  <a:pt x="1123051" y="2514837"/>
                  <a:pt x="1065688" y="2546851"/>
                  <a:pt x="1005304" y="2553965"/>
                </a:cubicBezTo>
                <a:cubicBezTo>
                  <a:pt x="950960" y="2561080"/>
                  <a:pt x="981150" y="2653563"/>
                  <a:pt x="947940" y="2692689"/>
                </a:cubicBezTo>
                <a:cubicBezTo>
                  <a:pt x="941903" y="2703362"/>
                  <a:pt x="935864" y="2703362"/>
                  <a:pt x="929826" y="2703362"/>
                </a:cubicBezTo>
                <a:cubicBezTo>
                  <a:pt x="911711" y="2980812"/>
                  <a:pt x="594701" y="2913227"/>
                  <a:pt x="594701" y="2923898"/>
                </a:cubicBezTo>
                <a:cubicBezTo>
                  <a:pt x="567529" y="2941684"/>
                  <a:pt x="534318" y="2899000"/>
                  <a:pt x="501108" y="2941684"/>
                </a:cubicBezTo>
                <a:cubicBezTo>
                  <a:pt x="643007" y="3137322"/>
                  <a:pt x="860386" y="3183563"/>
                  <a:pt x="1053610" y="3329402"/>
                </a:cubicBezTo>
                <a:cubicBezTo>
                  <a:pt x="893597" y="3379202"/>
                  <a:pt x="800002" y="3208463"/>
                  <a:pt x="682256" y="3229805"/>
                </a:cubicBezTo>
                <a:cubicBezTo>
                  <a:pt x="624893" y="3283162"/>
                  <a:pt x="796984" y="3368530"/>
                  <a:pt x="630932" y="3393429"/>
                </a:cubicBezTo>
                <a:cubicBezTo>
                  <a:pt x="703390" y="3439672"/>
                  <a:pt x="754716" y="3485914"/>
                  <a:pt x="806041" y="3539269"/>
                </a:cubicBezTo>
                <a:cubicBezTo>
                  <a:pt x="893597" y="3635309"/>
                  <a:pt x="911711" y="3699337"/>
                  <a:pt x="869444" y="3827390"/>
                </a:cubicBezTo>
                <a:cubicBezTo>
                  <a:pt x="842270" y="3912759"/>
                  <a:pt x="803022" y="3991015"/>
                  <a:pt x="839252" y="4090612"/>
                </a:cubicBezTo>
                <a:cubicBezTo>
                  <a:pt x="863405" y="4158196"/>
                  <a:pt x="854347" y="4204438"/>
                  <a:pt x="763774" y="4172424"/>
                </a:cubicBezTo>
                <a:cubicBezTo>
                  <a:pt x="667160" y="4140411"/>
                  <a:pt x="630932" y="4200882"/>
                  <a:pt x="655085" y="4321821"/>
                </a:cubicBezTo>
                <a:cubicBezTo>
                  <a:pt x="670179" y="4400076"/>
                  <a:pt x="655085" y="4424975"/>
                  <a:pt x="588662" y="4414305"/>
                </a:cubicBezTo>
                <a:cubicBezTo>
                  <a:pt x="516204" y="4403633"/>
                  <a:pt x="446764" y="4353835"/>
                  <a:pt x="356189" y="4378734"/>
                </a:cubicBezTo>
                <a:cubicBezTo>
                  <a:pt x="428648" y="4521016"/>
                  <a:pt x="582626" y="4478331"/>
                  <a:pt x="667160" y="4613499"/>
                </a:cubicBezTo>
                <a:cubicBezTo>
                  <a:pt x="567529" y="4613499"/>
                  <a:pt x="489031" y="4613499"/>
                  <a:pt x="416573" y="4585042"/>
                </a:cubicBezTo>
                <a:cubicBezTo>
                  <a:pt x="386381" y="4574373"/>
                  <a:pt x="353170" y="4560144"/>
                  <a:pt x="335056" y="4602828"/>
                </a:cubicBezTo>
                <a:cubicBezTo>
                  <a:pt x="313920" y="4652628"/>
                  <a:pt x="356189" y="4670412"/>
                  <a:pt x="380342" y="4677526"/>
                </a:cubicBezTo>
                <a:cubicBezTo>
                  <a:pt x="449784" y="4702425"/>
                  <a:pt x="504126" y="4759339"/>
                  <a:pt x="564510" y="4805580"/>
                </a:cubicBezTo>
                <a:cubicBezTo>
                  <a:pt x="694332" y="4905177"/>
                  <a:pt x="836233" y="4990547"/>
                  <a:pt x="944922" y="5154171"/>
                </a:cubicBezTo>
                <a:cubicBezTo>
                  <a:pt x="809060" y="5111487"/>
                  <a:pt x="706410" y="5011889"/>
                  <a:pt x="576586" y="4994104"/>
                </a:cubicBezTo>
                <a:cubicBezTo>
                  <a:pt x="688296" y="5143500"/>
                  <a:pt x="830194" y="5243097"/>
                  <a:pt x="963036" y="5353367"/>
                </a:cubicBezTo>
                <a:cubicBezTo>
                  <a:pt x="1002286" y="5385379"/>
                  <a:pt x="1041534" y="5406721"/>
                  <a:pt x="1047572" y="5474306"/>
                </a:cubicBezTo>
                <a:cubicBezTo>
                  <a:pt x="1065688" y="5605917"/>
                  <a:pt x="1113992" y="5712629"/>
                  <a:pt x="1222682" y="5769542"/>
                </a:cubicBezTo>
                <a:cubicBezTo>
                  <a:pt x="1222682" y="5769542"/>
                  <a:pt x="1216644" y="5790884"/>
                  <a:pt x="1213626" y="5801555"/>
                </a:cubicBezTo>
                <a:cubicBezTo>
                  <a:pt x="1147203" y="5805112"/>
                  <a:pt x="1095878" y="5726858"/>
                  <a:pt x="1014361" y="5755314"/>
                </a:cubicBezTo>
                <a:cubicBezTo>
                  <a:pt x="1095878" y="5862025"/>
                  <a:pt x="1162298" y="5954508"/>
                  <a:pt x="1274008" y="6004307"/>
                </a:cubicBezTo>
                <a:cubicBezTo>
                  <a:pt x="1364582" y="6043434"/>
                  <a:pt x="1476290" y="6068335"/>
                  <a:pt x="1542711" y="6196388"/>
                </a:cubicBezTo>
                <a:cubicBezTo>
                  <a:pt x="1467232" y="6221287"/>
                  <a:pt x="1409868" y="6189274"/>
                  <a:pt x="1352504" y="6167932"/>
                </a:cubicBezTo>
                <a:cubicBezTo>
                  <a:pt x="1264950" y="6132361"/>
                  <a:pt x="1177395" y="6093234"/>
                  <a:pt x="1089840" y="6057663"/>
                </a:cubicBezTo>
                <a:cubicBezTo>
                  <a:pt x="1056628" y="6043434"/>
                  <a:pt x="1020400" y="6036320"/>
                  <a:pt x="999266" y="6100347"/>
                </a:cubicBezTo>
                <a:cubicBezTo>
                  <a:pt x="1110974" y="6114575"/>
                  <a:pt x="1177395" y="6199945"/>
                  <a:pt x="1246836" y="6281757"/>
                </a:cubicBezTo>
                <a:cubicBezTo>
                  <a:pt x="1286084" y="6327999"/>
                  <a:pt x="1319295" y="6388469"/>
                  <a:pt x="1388735" y="6367127"/>
                </a:cubicBezTo>
                <a:cubicBezTo>
                  <a:pt x="1424964" y="6356456"/>
                  <a:pt x="1449118" y="6388469"/>
                  <a:pt x="1446099" y="6431153"/>
                </a:cubicBezTo>
                <a:cubicBezTo>
                  <a:pt x="1431002" y="6580550"/>
                  <a:pt x="1518558" y="6630349"/>
                  <a:pt x="1609132" y="6658805"/>
                </a:cubicBezTo>
                <a:cubicBezTo>
                  <a:pt x="1741974" y="6701489"/>
                  <a:pt x="1859720" y="6786859"/>
                  <a:pt x="1983504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4DBDFE-B12E-6449-B6D3-60B6EC0E5D4D}"/>
              </a:ext>
            </a:extLst>
          </p:cNvPr>
          <p:cNvSpPr txBox="1"/>
          <p:nvPr/>
        </p:nvSpPr>
        <p:spPr>
          <a:xfrm>
            <a:off x="2944906" y="648729"/>
            <a:ext cx="7879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Bodoni 72 Book" pitchFamily="2" charset="0"/>
              </a:rPr>
              <a:t>April Webinars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AE4178-AA44-144D-AD37-4618A21275D4}"/>
              </a:ext>
            </a:extLst>
          </p:cNvPr>
          <p:cNvSpPr txBox="1"/>
          <p:nvPr/>
        </p:nvSpPr>
        <p:spPr>
          <a:xfrm>
            <a:off x="2944906" y="1960566"/>
            <a:ext cx="78799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Bodoni 72 Book" pitchFamily="2" charset="0"/>
              </a:rPr>
              <a:t>April 14, 2022</a:t>
            </a:r>
          </a:p>
          <a:p>
            <a:r>
              <a:rPr lang="en-US" sz="2800" dirty="0">
                <a:solidFill>
                  <a:srgbClr val="FF40FF"/>
                </a:solidFill>
                <a:latin typeface="Bodoni 72 Book" pitchFamily="2" charset="0"/>
              </a:rPr>
              <a:t>Creating Connections Through Communication</a:t>
            </a:r>
          </a:p>
          <a:p>
            <a:endParaRPr lang="en-US" sz="2800" dirty="0">
              <a:latin typeface="Bodoni 72 Book" pitchFamily="2" charset="0"/>
            </a:endParaRPr>
          </a:p>
          <a:p>
            <a:r>
              <a:rPr lang="en-US" sz="2800" dirty="0">
                <a:latin typeface="Bodoni 72 Book" pitchFamily="2" charset="0"/>
              </a:rPr>
              <a:t>April 21, 2022</a:t>
            </a:r>
          </a:p>
          <a:p>
            <a:r>
              <a:rPr lang="en-US" sz="2800" dirty="0">
                <a:solidFill>
                  <a:srgbClr val="FF40FF"/>
                </a:solidFill>
                <a:latin typeface="Bodoni 72 Book" pitchFamily="2" charset="0"/>
              </a:rPr>
              <a:t>DC Product Training Program Part 1: The Basics</a:t>
            </a:r>
          </a:p>
          <a:p>
            <a:endParaRPr lang="en-US" sz="2800" dirty="0">
              <a:latin typeface="Bodoni 72 Book" pitchFamily="2" charset="0"/>
            </a:endParaRPr>
          </a:p>
          <a:p>
            <a:r>
              <a:rPr lang="en-US" sz="2800" dirty="0">
                <a:latin typeface="Bodoni 72 Book" pitchFamily="2" charset="0"/>
              </a:rPr>
              <a:t>April 28, 2022</a:t>
            </a:r>
          </a:p>
          <a:p>
            <a:r>
              <a:rPr lang="en-US" sz="2800" dirty="0">
                <a:solidFill>
                  <a:srgbClr val="FF40FF"/>
                </a:solidFill>
                <a:latin typeface="Bodoni 72 Book" pitchFamily="2" charset="0"/>
              </a:rPr>
              <a:t>DC Product Training Program Part 2: The Details</a:t>
            </a:r>
          </a:p>
          <a:p>
            <a:endParaRPr lang="en-US" sz="2800" dirty="0">
              <a:latin typeface="Bodoni 72 Boo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5168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&#10;&#10;Description automatically generated with medium confidence">
            <a:extLst>
              <a:ext uri="{FF2B5EF4-FFF2-40B4-BE49-F238E27FC236}">
                <a16:creationId xmlns:a16="http://schemas.microsoft.com/office/drawing/2014/main" id="{39736A5E-47E9-6142-B90B-A9A0E51E0C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222280"/>
            <a:ext cx="3278292" cy="1467035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FB44618E-F155-164D-8F03-94FC6D106B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3493" y="1439189"/>
            <a:ext cx="3743538" cy="3979616"/>
          </a:xfrm>
          <a:prstGeom prst="rect">
            <a:avLst/>
          </a:prstGeom>
        </p:spPr>
      </p:pic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7965E5B6-25AE-D04A-A4B0-61526E568D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8764" y="1218749"/>
            <a:ext cx="3239769" cy="1474095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711673D2-9CC3-F047-BE47-7DE9228F88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467" y="4475018"/>
            <a:ext cx="3278292" cy="70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AC9F6280-B917-E943-AC02-142D205E64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8763" y="4000674"/>
            <a:ext cx="3239769" cy="1822369"/>
          </a:xfrm>
          <a:prstGeom prst="rect">
            <a:avLst/>
          </a:prstGeom>
        </p:spPr>
      </p:pic>
      <p:pic>
        <p:nvPicPr>
          <p:cNvPr id="13" name="Picture 5" descr="tanovations_line_logo.png">
            <a:extLst>
              <a:ext uri="{FF2B5EF4-FFF2-40B4-BE49-F238E27FC236}">
                <a16:creationId xmlns:a16="http://schemas.microsoft.com/office/drawing/2014/main" id="{46643DA1-A77A-B643-AFAA-DE7B28B54C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5106" y="5179852"/>
            <a:ext cx="4155014" cy="663431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219886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B270761-CC40-4F3F-A916-7E3BC3989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1695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820855C-9FA4-417A-BE67-63C022F819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91540"/>
            <a:ext cx="722376" cy="5071110"/>
          </a:xfrm>
          <a:prstGeom prst="rect">
            <a:avLst/>
          </a:prstGeom>
          <a:solidFill>
            <a:srgbClr val="4C52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7E6A49B-1B06-403E-8CC5-ACB38A6BDE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02435" y="891540"/>
            <a:ext cx="10989565" cy="507111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CFC3D9-986A-2F47-894D-BDB61A1A4F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6160" y="1660121"/>
            <a:ext cx="9623404" cy="3305493"/>
          </a:xfrm>
        </p:spPr>
        <p:txBody>
          <a:bodyPr>
            <a:normAutofit fontScale="90000"/>
          </a:bodyPr>
          <a:lstStyle/>
          <a:p>
            <a:pPr algn="l"/>
            <a:r>
              <a:rPr lang="en-US" sz="8000" dirty="0">
                <a:latin typeface="Bodoni 72 Book" pitchFamily="2" charset="0"/>
              </a:rPr>
              <a:t>Creating Connections Through </a:t>
            </a:r>
            <a:br>
              <a:rPr lang="en-US" sz="8000" dirty="0">
                <a:latin typeface="Bodoni 72 Book" pitchFamily="2" charset="0"/>
              </a:rPr>
            </a:br>
            <a:r>
              <a:rPr lang="en-US" sz="8000" dirty="0">
                <a:latin typeface="Bodoni 72 Book" pitchFamily="2" charset="0"/>
              </a:rPr>
              <a:t>Communication</a:t>
            </a:r>
          </a:p>
        </p:txBody>
      </p:sp>
    </p:spTree>
    <p:extLst>
      <p:ext uri="{BB962C8B-B14F-4D97-AF65-F5344CB8AC3E}">
        <p14:creationId xmlns:p14="http://schemas.microsoft.com/office/powerpoint/2010/main" val="3603572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91BF09D2-4DFC-DB4D-8AAF-BDA84D556F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D1F0BA-A79F-DB42-BE53-2B1F82E5D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en-US" sz="6600" dirty="0">
                <a:latin typeface="Bodoni 72 Book" pitchFamily="2" charset="0"/>
              </a:rPr>
              <a:t>5 Steps on Improving the Customer Experience</a:t>
            </a:r>
          </a:p>
        </p:txBody>
      </p:sp>
    </p:spTree>
    <p:extLst>
      <p:ext uri="{BB962C8B-B14F-4D97-AF65-F5344CB8AC3E}">
        <p14:creationId xmlns:p14="http://schemas.microsoft.com/office/powerpoint/2010/main" val="2277237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91BF09D2-4DFC-DB4D-8AAF-BDA84D556F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D1F0BA-A79F-DB42-BE53-2B1F82E5D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>
                <a:latin typeface="BODONI 72 BOOK" pitchFamily="2" charset="0"/>
              </a:rPr>
              <a:t>Be Genuine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461B1-DFF8-FF45-AF94-9923802641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38645"/>
            <a:ext cx="6331186" cy="4351338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Bodoni 72 Book" pitchFamily="2" charset="0"/>
              </a:rPr>
              <a:t>If someone has a complaint or a statement that they want to make, listen to them.</a:t>
            </a:r>
          </a:p>
          <a:p>
            <a:r>
              <a:rPr lang="en-US" dirty="0">
                <a:latin typeface="Bodoni 72 Book" pitchFamily="2" charset="0"/>
              </a:rPr>
              <a:t>Treat them as a human/individual rather than dismiss the issue.</a:t>
            </a:r>
          </a:p>
          <a:p>
            <a:r>
              <a:rPr lang="en-US" dirty="0">
                <a:latin typeface="Bodoni 72 Book" pitchFamily="2" charset="0"/>
              </a:rPr>
              <a:t>“Yes sir/ma'am I understand the issue…” – not as personal!</a:t>
            </a:r>
          </a:p>
          <a:p>
            <a:r>
              <a:rPr lang="en-US" dirty="0">
                <a:latin typeface="Bodoni 72 Book" pitchFamily="2" charset="0"/>
              </a:rPr>
              <a:t>Go one step further and USE THEIR NAME, shows the customer that you are actively listening!</a:t>
            </a:r>
          </a:p>
          <a:p>
            <a:r>
              <a:rPr lang="en-US" dirty="0">
                <a:latin typeface="Bodoni 72 Book" pitchFamily="2" charset="0"/>
              </a:rPr>
              <a:t>Customer satisfaction &gt; money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D595790-6E48-E048-AEE1-8AEC70D5BA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768" y="2252951"/>
            <a:ext cx="4184414" cy="2352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2832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8C2743DF-78C6-B746-BFA2-1A97984405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AC3A49-2F70-5243-85CA-1A9BF649F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>
                <a:latin typeface="BODONI 72 BOOK" pitchFamily="2" charset="0"/>
              </a:rPr>
              <a:t>Take Accountability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912AD2-4BB5-8B4A-BE02-1B5E45F332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6791" y="953914"/>
            <a:ext cx="5253644" cy="4950172"/>
          </a:xfrm>
        </p:spPr>
        <p:txBody>
          <a:bodyPr>
            <a:normAutofit/>
          </a:bodyPr>
          <a:lstStyle/>
          <a:p>
            <a:r>
              <a:rPr lang="en-US" dirty="0">
                <a:latin typeface="Bodoni 72 Book" pitchFamily="2" charset="0"/>
              </a:rPr>
              <a:t>Take the time to fix the problem/attempt to fix the problem instead of directing it to the manager.</a:t>
            </a:r>
          </a:p>
          <a:p>
            <a:r>
              <a:rPr lang="en-US" dirty="0">
                <a:latin typeface="Bodoni 72 Book" pitchFamily="2" charset="0"/>
              </a:rPr>
              <a:t>Find the answer that will satisfy the customer, work with management in that direct moment. </a:t>
            </a:r>
          </a:p>
          <a:p>
            <a:r>
              <a:rPr lang="en-US" dirty="0">
                <a:latin typeface="Bodoni 72 Book" pitchFamily="2" charset="0"/>
              </a:rPr>
              <a:t>If you don’t know how to fix the problem – THAT IS OKAY, but it is important to work on finding the solution.</a:t>
            </a:r>
          </a:p>
          <a:p>
            <a:endParaRPr lang="en-US" dirty="0">
              <a:latin typeface="Bodoni 72 Book" pitchFamily="2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998F23F-7AA2-714E-8EF7-9188B892A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65" y="1446126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4134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4EAB52C8-1E57-6040-B35A-4B4F52CB36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E7283B-D630-0B42-AFF2-6FBC199D00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>
                <a:latin typeface="BODONI 72 BOOK" pitchFamily="2" charset="0"/>
              </a:rPr>
              <a:t>Empathize with Clients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671D00-CEEB-BB48-8489-3B9ACA4845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Sometimes clients need to vent!</a:t>
            </a:r>
          </a:p>
          <a:p>
            <a:r>
              <a:rPr lang="en-US" dirty="0">
                <a:latin typeface="Bodoni 72 Book" pitchFamily="2" charset="0"/>
              </a:rPr>
              <a:t>DON’T TAKE COMPLAINTS PERSONALLY!</a:t>
            </a:r>
          </a:p>
          <a:p>
            <a:r>
              <a:rPr lang="en-US" dirty="0">
                <a:latin typeface="Bodoni 72 Book" pitchFamily="2" charset="0"/>
              </a:rPr>
              <a:t>Acknowledge the issue and apologize.</a:t>
            </a:r>
          </a:p>
          <a:p>
            <a:r>
              <a:rPr lang="en-US" dirty="0">
                <a:latin typeface="Bodoni 72 Book" pitchFamily="2" charset="0"/>
              </a:rPr>
              <a:t>Important to understand their concerns and their feelings – if not the situation may escalate.</a:t>
            </a:r>
          </a:p>
          <a:p>
            <a:r>
              <a:rPr lang="en-US" dirty="0">
                <a:latin typeface="Bodoni 72 Book" pitchFamily="2" charset="0"/>
              </a:rPr>
              <a:t>Sincere apologies shows willingness to take responsibility.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3D1CEFA9-7CF5-FC48-95D0-73ADC4735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393" y="557934"/>
            <a:ext cx="3152208" cy="253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0964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8F957191-4363-F945-A9D8-BAFDAC15C1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9FA37A-75ED-6748-8348-37B93FD9B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>
                <a:latin typeface="BODONI 72 BOOK" pitchFamily="2" charset="0"/>
              </a:rPr>
              <a:t>Offer Solutions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EBBDEC-FE30-B74D-B5B9-2EE78660A8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Don’t tell the client what you can’t do for them. They want to know what you CAN do.</a:t>
            </a:r>
          </a:p>
          <a:p>
            <a:r>
              <a:rPr lang="en-US" dirty="0">
                <a:latin typeface="Bodoni 72 Book" pitchFamily="2" charset="0"/>
              </a:rPr>
              <a:t>Offer options (within boundaries), even if it is not what they want to hear. Shows you are working on finding a solution to their problem and willing to help.</a:t>
            </a:r>
          </a:p>
        </p:txBody>
      </p:sp>
      <p:pic>
        <p:nvPicPr>
          <p:cNvPr id="5126" name="Picture 6">
            <a:extLst>
              <a:ext uri="{FF2B5EF4-FFF2-40B4-BE49-F238E27FC236}">
                <a16:creationId xmlns:a16="http://schemas.microsoft.com/office/drawing/2014/main" id="{0563479E-5D51-DB49-AB00-7EF68B0DE4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927" y="3549828"/>
            <a:ext cx="4337165" cy="2438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0552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8952</TotalTime>
  <Words>916</Words>
  <Application>Microsoft Macintosh PowerPoint</Application>
  <PresentationFormat>Widescreen</PresentationFormat>
  <Paragraphs>85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Baskerville</vt:lpstr>
      <vt:lpstr>BODONI 72 BOOK</vt:lpstr>
      <vt:lpstr>BODONI 72 BOOK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Creating Connections Through  Communication</vt:lpstr>
      <vt:lpstr>5 Steps on Improving the Customer Experience</vt:lpstr>
      <vt:lpstr>Be Genuine</vt:lpstr>
      <vt:lpstr>Take Accountability</vt:lpstr>
      <vt:lpstr>Empathize with Clients</vt:lpstr>
      <vt:lpstr>Offer Solutions</vt:lpstr>
      <vt:lpstr>Be Trustworthy</vt:lpstr>
      <vt:lpstr>Communication in Retail</vt:lpstr>
      <vt:lpstr>Confidence is </vt:lpstr>
      <vt:lpstr>Feedback &amp; Reviews are Great!</vt:lpstr>
      <vt:lpstr>Active Listening</vt:lpstr>
      <vt:lpstr>Strategies on becoming an Active Listener</vt:lpstr>
      <vt:lpstr>PowerPoint Presentation</vt:lpstr>
      <vt:lpstr>Overview - Revamping Our Skills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Megan Racine</dc:creator>
  <cp:lastModifiedBy>Megan Racine</cp:lastModifiedBy>
  <cp:revision>9</cp:revision>
  <dcterms:created xsi:type="dcterms:W3CDTF">2022-03-31T13:44:51Z</dcterms:created>
  <dcterms:modified xsi:type="dcterms:W3CDTF">2022-04-14T16:40:14Z</dcterms:modified>
</cp:coreProperties>
</file>